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1" r:id="rId2"/>
    <p:sldMasterId id="2147483710" r:id="rId3"/>
  </p:sldMasterIdLst>
  <p:notesMasterIdLst>
    <p:notesMasterId r:id="rId21"/>
  </p:notesMasterIdLst>
  <p:sldIdLst>
    <p:sldId id="266" r:id="rId4"/>
    <p:sldId id="321" r:id="rId5"/>
    <p:sldId id="322" r:id="rId6"/>
    <p:sldId id="323" r:id="rId7"/>
    <p:sldId id="324" r:id="rId8"/>
    <p:sldId id="325" r:id="rId9"/>
    <p:sldId id="278" r:id="rId10"/>
    <p:sldId id="326" r:id="rId11"/>
    <p:sldId id="327" r:id="rId12"/>
    <p:sldId id="328" r:id="rId13"/>
    <p:sldId id="329" r:id="rId14"/>
    <p:sldId id="288" r:id="rId15"/>
    <p:sldId id="296" r:id="rId16"/>
    <p:sldId id="297" r:id="rId17"/>
    <p:sldId id="299" r:id="rId18"/>
    <p:sldId id="300" r:id="rId19"/>
    <p:sldId id="30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98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F0B9A-2D28-4319-BD2A-1F040D441B5D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73F7F-6CC2-4A4D-A0DE-46E9350EF8C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138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smtClean="0"/>
              <a:t>Solutions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nn-NO" smtClean="0"/>
              <a:t>So</a:t>
            </a:r>
            <a:br>
              <a:rPr lang="nn-NO" smtClean="0"/>
            </a:br>
            <a:r>
              <a:rPr lang="nn-NO" smtClean="0"/>
              <a:t>l</a:t>
            </a:r>
            <a:br>
              <a:rPr lang="nn-NO" smtClean="0"/>
            </a:br>
            <a:r>
              <a:rPr lang="nn-NO" smtClean="0"/>
              <a:t>ut</a:t>
            </a:r>
            <a:br>
              <a:rPr lang="nn-NO" smtClean="0"/>
            </a:br>
            <a:r>
              <a:rPr lang="nn-NO" smtClean="0"/>
              <a:t>i</a:t>
            </a:r>
            <a:br>
              <a:rPr lang="nn-NO" smtClean="0"/>
            </a:br>
            <a:r>
              <a:rPr lang="nn-NO" smtClean="0"/>
              <a:t>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1529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Pure water</a:t>
            </a:r>
          </a:p>
          <a:p>
            <a:r>
              <a:rPr lang="en-US" smtClean="0"/>
              <a:t>Tap water</a:t>
            </a:r>
          </a:p>
          <a:p>
            <a:r>
              <a:rPr lang="en-US" smtClean="0"/>
              <a:t>Sugar solution</a:t>
            </a:r>
          </a:p>
          <a:p>
            <a:r>
              <a:rPr lang="en-US" smtClean="0"/>
              <a:t>Sodium chloride solution</a:t>
            </a:r>
          </a:p>
          <a:p>
            <a:r>
              <a:rPr lang="en-US" smtClean="0"/>
              <a:t>Hydrochloric acid solution</a:t>
            </a:r>
          </a:p>
          <a:p>
            <a:r>
              <a:rPr lang="en-US" smtClean="0"/>
              <a:t>Lactic acid solution</a:t>
            </a:r>
          </a:p>
          <a:p>
            <a:r>
              <a:rPr lang="en-US" smtClean="0"/>
              <a:t>Ethyl alcohol solution</a:t>
            </a:r>
          </a:p>
          <a:p>
            <a:r>
              <a:rPr lang="en-US" smtClean="0"/>
              <a:t>Pure sodium chloride</a:t>
            </a:r>
          </a:p>
          <a:p>
            <a:endParaRPr lang="en-US" smtClean="0"/>
          </a:p>
          <a:p>
            <a:r>
              <a:rPr lang="en-US" smtClean="0"/>
              <a:t>Try to classify the following substances as electrolytes or nonelectrolytes…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Pure water</a:t>
            </a:r>
          </a:p>
          <a:p>
            <a:r>
              <a:rPr lang="en-US" smtClean="0"/>
              <a:t>Tap water</a:t>
            </a:r>
          </a:p>
          <a:p>
            <a:r>
              <a:rPr lang="en-US" smtClean="0"/>
              <a:t>Sugar solution</a:t>
            </a:r>
          </a:p>
          <a:p>
            <a:r>
              <a:rPr lang="en-US" smtClean="0"/>
              <a:t>Sodium chloride solution</a:t>
            </a:r>
          </a:p>
          <a:p>
            <a:r>
              <a:rPr lang="en-US" smtClean="0"/>
              <a:t>Hydrochloric acid solution</a:t>
            </a:r>
          </a:p>
          <a:p>
            <a:r>
              <a:rPr lang="en-US" smtClean="0"/>
              <a:t>Lactic acid solution</a:t>
            </a:r>
          </a:p>
          <a:p>
            <a:r>
              <a:rPr lang="en-US" smtClean="0"/>
              <a:t>Ethyl alcohol solution</a:t>
            </a:r>
          </a:p>
          <a:p>
            <a:r>
              <a:rPr lang="en-US" smtClean="0"/>
              <a:t>Pure sodium chloride</a:t>
            </a:r>
          </a:p>
          <a:p>
            <a:endParaRPr lang="en-US" smtClean="0"/>
          </a:p>
          <a:p>
            <a:r>
              <a:rPr lang="en-US" smtClean="0"/>
              <a:t>Try to classify the following substances as electrolytes or nonelectrolytes…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19188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ELECTROLYTES:</a:t>
            </a:r>
          </a:p>
          <a:p>
            <a:r>
              <a:rPr lang="en-US" smtClean="0"/>
              <a:t>NONELECTROLYTES:</a:t>
            </a:r>
          </a:p>
          <a:p>
            <a:r>
              <a:rPr lang="en-US" smtClean="0"/>
              <a:t> Tap water (weak)</a:t>
            </a:r>
          </a:p>
          <a:p>
            <a:r>
              <a:rPr lang="en-US" smtClean="0"/>
              <a:t> NaCl solution</a:t>
            </a:r>
          </a:p>
          <a:p>
            <a:r>
              <a:rPr lang="en-US" smtClean="0"/>
              <a:t> HCl solution</a:t>
            </a:r>
          </a:p>
          <a:p>
            <a:r>
              <a:rPr lang="en-US" smtClean="0"/>
              <a:t> Lactate solution (weak)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Pure water</a:t>
            </a:r>
          </a:p>
          <a:p>
            <a:r>
              <a:rPr lang="en-US" smtClean="0"/>
              <a:t> Sugar solution</a:t>
            </a:r>
          </a:p>
          <a:p>
            <a:r>
              <a:rPr lang="en-US" smtClean="0"/>
              <a:t> Ethanol solution</a:t>
            </a:r>
          </a:p>
          <a:p>
            <a:r>
              <a:rPr lang="en-US" smtClean="0"/>
              <a:t> Pure NaCl</a:t>
            </a:r>
          </a:p>
          <a:p>
            <a:endParaRPr lang="en-US" smtClean="0"/>
          </a:p>
          <a:p>
            <a:r>
              <a:rPr lang="en-US" smtClean="0"/>
              <a:t>Answers to Electrolytes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ELECTROLYTES:</a:t>
            </a:r>
          </a:p>
          <a:p>
            <a:r>
              <a:rPr lang="en-US" smtClean="0"/>
              <a:t>NONELECTROLYTES:</a:t>
            </a:r>
          </a:p>
          <a:p>
            <a:r>
              <a:rPr lang="en-US" smtClean="0"/>
              <a:t> Tap water (weak)</a:t>
            </a:r>
          </a:p>
          <a:p>
            <a:r>
              <a:rPr lang="en-US" smtClean="0"/>
              <a:t> NaCl solution</a:t>
            </a:r>
          </a:p>
          <a:p>
            <a:r>
              <a:rPr lang="en-US" smtClean="0"/>
              <a:t> HCl solution</a:t>
            </a:r>
          </a:p>
          <a:p>
            <a:r>
              <a:rPr lang="en-US" smtClean="0"/>
              <a:t> Lactate solution (weak)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Pure water</a:t>
            </a:r>
          </a:p>
          <a:p>
            <a:r>
              <a:rPr lang="en-US" smtClean="0"/>
              <a:t> Sugar solution</a:t>
            </a:r>
          </a:p>
          <a:p>
            <a:r>
              <a:rPr lang="en-US" smtClean="0"/>
              <a:t> Ethanol solution</a:t>
            </a:r>
          </a:p>
          <a:p>
            <a:r>
              <a:rPr lang="en-US" smtClean="0"/>
              <a:t> Pure NaCl</a:t>
            </a:r>
          </a:p>
          <a:p>
            <a:endParaRPr lang="en-US" smtClean="0"/>
          </a:p>
          <a:p>
            <a:r>
              <a:rPr lang="en-US" smtClean="0"/>
              <a:t>Answers to Electrolytes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693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Ionic Compounds “Dissociate”</a:t>
            </a:r>
          </a:p>
          <a:p>
            <a:r>
              <a:rPr lang="en-US" smtClean="0"/>
              <a:t>NaCl(s)   </a:t>
            </a:r>
          </a:p>
          <a:p>
            <a:r>
              <a:rPr lang="en-US" smtClean="0"/>
              <a:t>AgNO3(s)   </a:t>
            </a:r>
          </a:p>
          <a:p>
            <a:r>
              <a:rPr lang="en-US" smtClean="0"/>
              <a:t>MgCl2(s)   </a:t>
            </a:r>
          </a:p>
          <a:p>
            <a:r>
              <a:rPr lang="en-US" smtClean="0"/>
              <a:t>Na2SO4(s)   </a:t>
            </a:r>
          </a:p>
          <a:p>
            <a:r>
              <a:rPr lang="en-US" smtClean="0"/>
              <a:t>AlCl3(s)   </a:t>
            </a:r>
          </a:p>
          <a:p>
            <a:r>
              <a:rPr lang="en-US" smtClean="0"/>
              <a:t>Na+(aq) + Cl-(aq)</a:t>
            </a:r>
          </a:p>
          <a:p>
            <a:r>
              <a:rPr lang="en-US" smtClean="0"/>
              <a:t>Ag+(aq) + NO3-(aq)</a:t>
            </a:r>
          </a:p>
          <a:p>
            <a:r>
              <a:rPr lang="en-US" smtClean="0"/>
              <a:t>Mg2+(aq) + 2 Cl-(aq)</a:t>
            </a:r>
          </a:p>
          <a:p>
            <a:r>
              <a:rPr lang="en-US" smtClean="0"/>
              <a:t>2 Na+(aq) + SO42-(aq)</a:t>
            </a:r>
          </a:p>
          <a:p>
            <a:r>
              <a:rPr lang="en-US" smtClean="0"/>
              <a:t>Al3+(aq) + 3 Cl-(aq)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Ionic Compounds “Dissociate”</a:t>
            </a:r>
          </a:p>
          <a:p>
            <a:r>
              <a:rPr lang="en-US" smtClean="0"/>
              <a:t>NaCl(s)   </a:t>
            </a:r>
          </a:p>
          <a:p>
            <a:r>
              <a:rPr lang="en-US" smtClean="0"/>
              <a:t>AgNO3(s)   </a:t>
            </a:r>
          </a:p>
          <a:p>
            <a:r>
              <a:rPr lang="en-US" smtClean="0"/>
              <a:t>MgCl2(s)   </a:t>
            </a:r>
          </a:p>
          <a:p>
            <a:r>
              <a:rPr lang="en-US" smtClean="0"/>
              <a:t>Na2SO4(s)   </a:t>
            </a:r>
          </a:p>
          <a:p>
            <a:r>
              <a:rPr lang="en-US" smtClean="0"/>
              <a:t>AlCl3(s)   </a:t>
            </a:r>
          </a:p>
          <a:p>
            <a:r>
              <a:rPr lang="en-US" smtClean="0"/>
              <a:t>Na+(aq) + Cl-(aq)</a:t>
            </a:r>
          </a:p>
          <a:p>
            <a:r>
              <a:rPr lang="en-US" smtClean="0"/>
              <a:t>Ag+(aq) + NO3-(aq)</a:t>
            </a:r>
          </a:p>
          <a:p>
            <a:r>
              <a:rPr lang="en-US" smtClean="0"/>
              <a:t>Mg2+(aq) + 2 Cl-(aq)</a:t>
            </a:r>
          </a:p>
          <a:p>
            <a:r>
              <a:rPr lang="en-US" smtClean="0"/>
              <a:t>2 Na+(aq) + SO42-(aq)</a:t>
            </a:r>
          </a:p>
          <a:p>
            <a:r>
              <a:rPr lang="en-US" smtClean="0"/>
              <a:t>Al3+(aq) + 3 Cl-(aq)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4451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reason for this is the polar nature of </a:t>
            </a:r>
          </a:p>
          <a:p>
            <a:r>
              <a:rPr lang="en-US" smtClean="0"/>
              <a:t>the water molecule…</a:t>
            </a:r>
          </a:p>
          <a:p>
            <a:r>
              <a:rPr lang="en-US" smtClean="0"/>
              <a:t>Positive ions associate with the negative     </a:t>
            </a:r>
          </a:p>
          <a:p>
            <a:r>
              <a:rPr lang="en-US" smtClean="0"/>
              <a:t>end of the water dipole (oxygen).</a:t>
            </a:r>
          </a:p>
          <a:p>
            <a:r>
              <a:rPr lang="en-US" smtClean="0"/>
              <a:t>Negative ions associate with the positive </a:t>
            </a:r>
          </a:p>
          <a:p>
            <a:r>
              <a:rPr lang="en-US" smtClean="0"/>
              <a:t>end of the water dipole (hydrogen).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Ions tend to stay in solution where they can</a:t>
            </a:r>
            <a:br>
              <a:rPr lang="en-US" smtClean="0"/>
            </a:br>
            <a:r>
              <a:rPr lang="en-US" smtClean="0"/>
              <a:t>conduct a current rather than re-forming a </a:t>
            </a:r>
            <a:br>
              <a:rPr lang="en-US" smtClean="0"/>
            </a:br>
            <a:r>
              <a:rPr lang="en-US" smtClean="0"/>
              <a:t>solid.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reason for this is the polar nature of </a:t>
            </a:r>
          </a:p>
          <a:p>
            <a:r>
              <a:rPr lang="en-US" smtClean="0"/>
              <a:t>the water molecule…</a:t>
            </a:r>
          </a:p>
          <a:p>
            <a:r>
              <a:rPr lang="en-US" smtClean="0"/>
              <a:t>Positive ions associate with the negative     </a:t>
            </a:r>
          </a:p>
          <a:p>
            <a:r>
              <a:rPr lang="en-US" smtClean="0"/>
              <a:t>end of the water dipole (oxygen).</a:t>
            </a:r>
          </a:p>
          <a:p>
            <a:r>
              <a:rPr lang="en-US" smtClean="0"/>
              <a:t>Negative ions associate with the positive </a:t>
            </a:r>
          </a:p>
          <a:p>
            <a:r>
              <a:rPr lang="en-US" smtClean="0"/>
              <a:t>end of the water dipole (hydrogen).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Ions tend to stay in solution where they can</a:t>
            </a:r>
            <a:br>
              <a:rPr lang="en-US" smtClean="0"/>
            </a:br>
            <a:r>
              <a:rPr lang="en-US" smtClean="0"/>
              <a:t>conduct a current rather than re-forming a </a:t>
            </a:r>
            <a:br>
              <a:rPr lang="en-US" smtClean="0"/>
            </a:br>
            <a:r>
              <a:rPr lang="en-US" smtClean="0"/>
              <a:t>solid.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5288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Covalent acids form ions in solution, with the </a:t>
            </a:r>
          </a:p>
          <a:p>
            <a:r>
              <a:rPr lang="en-US" smtClean="0"/>
              <a:t>help of the water molecules.</a:t>
            </a:r>
          </a:p>
          <a:p>
            <a:r>
              <a:rPr lang="en-US" smtClean="0"/>
              <a:t>For instance, hydrogen chloride molecules,</a:t>
            </a:r>
          </a:p>
          <a:p>
            <a:r>
              <a:rPr lang="en-US" smtClean="0"/>
              <a:t>which are polar, give up their hydrogens to</a:t>
            </a:r>
          </a:p>
          <a:p>
            <a:r>
              <a:rPr lang="en-US" smtClean="0"/>
              <a:t>water, forming chloride ions (Cl-) and </a:t>
            </a:r>
          </a:p>
          <a:p>
            <a:r>
              <a:rPr lang="en-US" smtClean="0"/>
              <a:t>hydronium ions (H3O+).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Some covalent compounds IONIZE in solution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Covalent acids form ions in solution, with the </a:t>
            </a:r>
          </a:p>
          <a:p>
            <a:r>
              <a:rPr lang="en-US" smtClean="0"/>
              <a:t>help of the water molecules.</a:t>
            </a:r>
          </a:p>
          <a:p>
            <a:r>
              <a:rPr lang="en-US" smtClean="0"/>
              <a:t>For instance, hydrogen chloride molecules,</a:t>
            </a:r>
          </a:p>
          <a:p>
            <a:r>
              <a:rPr lang="en-US" smtClean="0"/>
              <a:t>which are polar, give up their hydrogens to</a:t>
            </a:r>
          </a:p>
          <a:p>
            <a:r>
              <a:rPr lang="en-US" smtClean="0"/>
              <a:t>water, forming chloride ions (Cl-) and </a:t>
            </a:r>
          </a:p>
          <a:p>
            <a:r>
              <a:rPr lang="en-US" smtClean="0"/>
              <a:t>hydronium ions (H3O+).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Some covalent compounds IONIZE in solution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6160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Other examples of strong acids include:</a:t>
            </a:r>
          </a:p>
          <a:p>
            <a:r>
              <a:rPr lang="en-US" smtClean="0"/>
              <a:t> Sulfuric acid, H2SO4</a:t>
            </a:r>
          </a:p>
          <a:p>
            <a:r>
              <a:rPr lang="en-US" smtClean="0"/>
              <a:t> Nitric acid, HNO3</a:t>
            </a:r>
          </a:p>
          <a:p>
            <a:r>
              <a:rPr lang="en-US" smtClean="0"/>
              <a:t> Hydriodic acid, HI</a:t>
            </a:r>
          </a:p>
          <a:p>
            <a:r>
              <a:rPr lang="en-US" smtClean="0"/>
              <a:t> Perchloric acid, HClO4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Strong acids such as HCl are completely</a:t>
            </a:r>
            <a:br>
              <a:rPr lang="en-US" smtClean="0"/>
            </a:br>
            <a:r>
              <a:rPr lang="en-US" smtClean="0"/>
              <a:t>ionized in solution.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Other examples of strong acids include:</a:t>
            </a:r>
          </a:p>
          <a:p>
            <a:r>
              <a:rPr lang="en-US" smtClean="0"/>
              <a:t> Sulfuric acid, H2SO4</a:t>
            </a:r>
          </a:p>
          <a:p>
            <a:r>
              <a:rPr lang="en-US" smtClean="0"/>
              <a:t> Nitric acid, HNO3</a:t>
            </a:r>
          </a:p>
          <a:p>
            <a:r>
              <a:rPr lang="en-US" smtClean="0"/>
              <a:t> Hydriodic acid, HI</a:t>
            </a:r>
          </a:p>
          <a:p>
            <a:r>
              <a:rPr lang="en-US" smtClean="0"/>
              <a:t> Perchloric acid, HClO4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Strong acids such as HCl are completely</a:t>
            </a:r>
            <a:br>
              <a:rPr lang="en-US" smtClean="0"/>
            </a:br>
            <a:r>
              <a:rPr lang="en-US" smtClean="0"/>
              <a:t>ionized in solution.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95636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Many of these weaker acids </a:t>
            </a:r>
          </a:p>
          <a:p>
            <a:r>
              <a:rPr lang="en-US" smtClean="0"/>
              <a:t>are “organic” acids that contain a “carboxyl” group.</a:t>
            </a:r>
          </a:p>
          <a:p>
            <a:r>
              <a:rPr lang="en-US" smtClean="0"/>
              <a:t>The carboxyl group does not easily give up its</a:t>
            </a:r>
          </a:p>
          <a:p>
            <a:r>
              <a:rPr lang="en-US" smtClean="0"/>
              <a:t>hydrogen. </a:t>
            </a:r>
          </a:p>
          <a:p>
            <a:r>
              <a:rPr lang="en-US" smtClean="0"/>
              <a:t>Weak acids such as lactic </a:t>
            </a:r>
            <a:br>
              <a:rPr lang="en-US" smtClean="0"/>
            </a:br>
            <a:r>
              <a:rPr lang="en-US" smtClean="0"/>
              <a:t>acid usually ionize less than </a:t>
            </a:r>
            <a:br>
              <a:rPr lang="en-US" smtClean="0"/>
            </a:br>
            <a:r>
              <a:rPr lang="en-US" smtClean="0"/>
              <a:t>5% of the time. 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Many of these weaker acids </a:t>
            </a:r>
          </a:p>
          <a:p>
            <a:r>
              <a:rPr lang="en-US" smtClean="0"/>
              <a:t>are “organic” acids that contain a “carboxyl” group.</a:t>
            </a:r>
          </a:p>
          <a:p>
            <a:r>
              <a:rPr lang="en-US" smtClean="0"/>
              <a:t>The carboxyl group does not easily give up its</a:t>
            </a:r>
          </a:p>
          <a:p>
            <a:r>
              <a:rPr lang="en-US" smtClean="0"/>
              <a:t>hydrogen. </a:t>
            </a:r>
          </a:p>
          <a:p>
            <a:r>
              <a:rPr lang="en-US" smtClean="0"/>
              <a:t>Weak acids such as lactic </a:t>
            </a:r>
            <a:br>
              <a:rPr lang="en-US" smtClean="0"/>
            </a:br>
            <a:r>
              <a:rPr lang="en-US" smtClean="0"/>
              <a:t>acid usually ionize less than </a:t>
            </a:r>
            <a:br>
              <a:rPr lang="en-US" smtClean="0"/>
            </a:br>
            <a:r>
              <a:rPr lang="en-US" smtClean="0"/>
              <a:t>5% of the time. 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69148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Other organic acids and their sources include:</a:t>
            </a:r>
          </a:p>
          <a:p>
            <a:r>
              <a:rPr lang="en-US" smtClean="0"/>
              <a:t> Citric acid – citrus fruit</a:t>
            </a:r>
          </a:p>
          <a:p>
            <a:r>
              <a:rPr lang="en-US" smtClean="0"/>
              <a:t> Malic acid – apples</a:t>
            </a:r>
          </a:p>
          <a:p>
            <a:r>
              <a:rPr lang="en-US" smtClean="0"/>
              <a:t> Butyric acid – rancid butter</a:t>
            </a:r>
          </a:p>
          <a:p>
            <a:r>
              <a:rPr lang="en-US" smtClean="0"/>
              <a:t> Amino acids – protein</a:t>
            </a:r>
          </a:p>
          <a:p>
            <a:r>
              <a:rPr lang="en-US" smtClean="0"/>
              <a:t> Nucleic acids – DNA and RNA</a:t>
            </a:r>
          </a:p>
          <a:p>
            <a:r>
              <a:rPr lang="en-US" smtClean="0"/>
              <a:t> Ascorbic acid – Vitamin C</a:t>
            </a:r>
          </a:p>
          <a:p>
            <a:r>
              <a:rPr lang="en-US" smtClean="0"/>
              <a:t>This is an enormous group of compounds; </a:t>
            </a:r>
          </a:p>
          <a:p>
            <a:r>
              <a:rPr lang="en-US" smtClean="0"/>
              <a:t>these are only a few examples.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Because of the carboxyl group, organic acids are sometimes called “carboxylic acids”.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Other organic acids and their sources include:</a:t>
            </a:r>
          </a:p>
          <a:p>
            <a:r>
              <a:rPr lang="en-US" smtClean="0"/>
              <a:t> Citric acid – citrus fruit</a:t>
            </a:r>
          </a:p>
          <a:p>
            <a:r>
              <a:rPr lang="en-US" smtClean="0"/>
              <a:t> Malic acid – apples</a:t>
            </a:r>
          </a:p>
          <a:p>
            <a:r>
              <a:rPr lang="en-US" smtClean="0"/>
              <a:t> Butyric acid – rancid butter</a:t>
            </a:r>
          </a:p>
          <a:p>
            <a:r>
              <a:rPr lang="en-US" smtClean="0"/>
              <a:t> Amino acids – protein</a:t>
            </a:r>
          </a:p>
          <a:p>
            <a:r>
              <a:rPr lang="en-US" smtClean="0"/>
              <a:t> Nucleic acids – DNA and RNA</a:t>
            </a:r>
          </a:p>
          <a:p>
            <a:r>
              <a:rPr lang="en-US" smtClean="0"/>
              <a:t> Ascorbic acid – Vitamin C</a:t>
            </a:r>
          </a:p>
          <a:p>
            <a:r>
              <a:rPr lang="en-US" smtClean="0"/>
              <a:t>This is an enormous group of compounds; </a:t>
            </a:r>
          </a:p>
          <a:p>
            <a:r>
              <a:rPr lang="en-US" smtClean="0"/>
              <a:t>these are only a few examples.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Because of the carboxyl group, organic acids are sometimes called “carboxylic acids”.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0592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Solute</a:t>
            </a:r>
          </a:p>
          <a:p>
            <a:r>
              <a:rPr lang="en-US" smtClean="0"/>
              <a:t>A solute is the dissolved substance in a solution.</a:t>
            </a:r>
          </a:p>
          <a:p>
            <a:r>
              <a:rPr lang="en-US" smtClean="0"/>
              <a:t>A solvent is the dissolving medium in a solution.</a:t>
            </a:r>
          </a:p>
          <a:p>
            <a:r>
              <a:rPr lang="en-US" smtClean="0"/>
              <a:t>Solvent</a:t>
            </a:r>
          </a:p>
          <a:p>
            <a:r>
              <a:rPr lang="en-US" smtClean="0"/>
              <a:t>Salt in salt water</a:t>
            </a:r>
          </a:p>
          <a:p>
            <a:r>
              <a:rPr lang="en-US" smtClean="0"/>
              <a:t>Sugar in soda drinks</a:t>
            </a:r>
          </a:p>
          <a:p>
            <a:r>
              <a:rPr lang="en-US" smtClean="0"/>
              <a:t>Carbon dioxide in soda drinks</a:t>
            </a:r>
          </a:p>
          <a:p>
            <a:r>
              <a:rPr lang="en-US" smtClean="0"/>
              <a:t>Water in salt water</a:t>
            </a:r>
          </a:p>
          <a:p>
            <a:r>
              <a:rPr lang="en-US" smtClean="0"/>
              <a:t>Water in soda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Solute</a:t>
            </a:r>
          </a:p>
          <a:p>
            <a:r>
              <a:rPr lang="en-US" smtClean="0"/>
              <a:t>A solute is the dissolved substance in a solution.</a:t>
            </a:r>
          </a:p>
          <a:p>
            <a:r>
              <a:rPr lang="en-US" smtClean="0"/>
              <a:t>A solvent is the dissolving medium in a solution.</a:t>
            </a:r>
          </a:p>
          <a:p>
            <a:r>
              <a:rPr lang="en-US" smtClean="0"/>
              <a:t>Solvent</a:t>
            </a:r>
          </a:p>
          <a:p>
            <a:r>
              <a:rPr lang="en-US" smtClean="0"/>
              <a:t>Salt in salt water</a:t>
            </a:r>
          </a:p>
          <a:p>
            <a:r>
              <a:rPr lang="en-US" smtClean="0"/>
              <a:t>Sugar in soda drinks</a:t>
            </a:r>
          </a:p>
          <a:p>
            <a:r>
              <a:rPr lang="en-US" smtClean="0"/>
              <a:t>Carbon dioxide in soda drinks</a:t>
            </a:r>
          </a:p>
          <a:p>
            <a:r>
              <a:rPr lang="en-US" smtClean="0"/>
              <a:t>Water in salt water</a:t>
            </a:r>
          </a:p>
          <a:p>
            <a:r>
              <a:rPr lang="en-US" smtClean="0"/>
              <a:t>Water in soda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003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“Like Dissolves Like”</a:t>
            </a:r>
          </a:p>
          <a:p>
            <a:r>
              <a:rPr lang="en-US" smtClean="0"/>
              <a:t>Polar and ionic solutes dissolve best in polar solvents</a:t>
            </a:r>
          </a:p>
          <a:p>
            <a:r>
              <a:rPr lang="en-US" smtClean="0"/>
              <a:t>Nonpolar solutes dissolve best in nonpolar solvents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“Like Dissolves Like”</a:t>
            </a:r>
          </a:p>
          <a:p>
            <a:r>
              <a:rPr lang="en-US" smtClean="0"/>
              <a:t>Polar and ionic solutes dissolve best in polar solvents</a:t>
            </a:r>
          </a:p>
          <a:p>
            <a:r>
              <a:rPr lang="en-US" smtClean="0"/>
              <a:t>Nonpolar solutes dissolve best in nonpolar solvents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9452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Solubility Trends</a:t>
            </a:r>
          </a:p>
          <a:p>
            <a:r>
              <a:rPr lang="en-US" smtClean="0"/>
              <a:t>The solubility of MOST solids increases with temperature.</a:t>
            </a:r>
          </a:p>
          <a:p>
            <a:r>
              <a:rPr lang="en-US" smtClean="0"/>
              <a:t>The rate at which solids dissolve increases with increasing surface area of the solid.</a:t>
            </a:r>
          </a:p>
          <a:p>
            <a:r>
              <a:rPr lang="en-US" smtClean="0"/>
              <a:t>The solubility of gases decreases with increases in temperature.</a:t>
            </a:r>
          </a:p>
          <a:p>
            <a:r>
              <a:rPr lang="en-US" smtClean="0"/>
              <a:t>The solubility of gases increases with the pressure above the solution.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Solubility Trends</a:t>
            </a:r>
          </a:p>
          <a:p>
            <a:r>
              <a:rPr lang="en-US" smtClean="0"/>
              <a:t>The solubility of MOST solids increases with temperature.</a:t>
            </a:r>
          </a:p>
          <a:p>
            <a:r>
              <a:rPr lang="en-US" smtClean="0"/>
              <a:t>The rate at which solids dissolve increases with increasing surface area of the solid.</a:t>
            </a:r>
          </a:p>
          <a:p>
            <a:r>
              <a:rPr lang="en-US" smtClean="0"/>
              <a:t>The solubility of gases decreases with increases in temperature.</a:t>
            </a:r>
          </a:p>
          <a:p>
            <a:r>
              <a:rPr lang="en-US" smtClean="0"/>
              <a:t>The solubility of gases increases with the pressure above the solution.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0239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Therefore…</a:t>
            </a:r>
          </a:p>
          <a:p>
            <a:r>
              <a:rPr lang="en-US" smtClean="0"/>
              <a:t>Solids tend to dissolve best when:</a:t>
            </a:r>
          </a:p>
          <a:p>
            <a:r>
              <a:rPr lang="en-US" smtClean="0"/>
              <a:t> Heated</a:t>
            </a:r>
          </a:p>
          <a:p>
            <a:r>
              <a:rPr lang="en-US" smtClean="0"/>
              <a:t> Stirred</a:t>
            </a:r>
          </a:p>
          <a:p>
            <a:r>
              <a:rPr lang="en-US" smtClean="0"/>
              <a:t> Ground into small particles</a:t>
            </a:r>
          </a:p>
          <a:p>
            <a:r>
              <a:rPr lang="en-US" smtClean="0"/>
              <a:t>Gases tend to dissolve best when:</a:t>
            </a:r>
          </a:p>
          <a:p>
            <a:r>
              <a:rPr lang="en-US" smtClean="0"/>
              <a:t> The solution is cold</a:t>
            </a:r>
          </a:p>
          <a:p>
            <a:r>
              <a:rPr lang="en-US" smtClean="0"/>
              <a:t> Pressure is high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Therefore…</a:t>
            </a:r>
          </a:p>
          <a:p>
            <a:r>
              <a:rPr lang="en-US" smtClean="0"/>
              <a:t>Solids tend to dissolve best when:</a:t>
            </a:r>
          </a:p>
          <a:p>
            <a:r>
              <a:rPr lang="en-US" smtClean="0"/>
              <a:t> Heated</a:t>
            </a:r>
          </a:p>
          <a:p>
            <a:r>
              <a:rPr lang="en-US" smtClean="0"/>
              <a:t> Stirred</a:t>
            </a:r>
          </a:p>
          <a:p>
            <a:r>
              <a:rPr lang="en-US" smtClean="0"/>
              <a:t> Ground into small particles</a:t>
            </a:r>
          </a:p>
          <a:p>
            <a:r>
              <a:rPr lang="en-US" smtClean="0"/>
              <a:t>Gases tend to dissolve best when:</a:t>
            </a:r>
          </a:p>
          <a:p>
            <a:r>
              <a:rPr lang="en-US" smtClean="0"/>
              <a:t> The solution is cold</a:t>
            </a:r>
          </a:p>
          <a:p>
            <a:r>
              <a:rPr lang="en-US" smtClean="0"/>
              <a:t> Pressure is high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9735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Solubility Chart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Solubility Chart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007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Saturation of Solutions</a:t>
            </a:r>
          </a:p>
          <a:p>
            <a:r>
              <a:rPr lang="en-US" smtClean="0"/>
              <a:t>A solution that contains the maximum amount of solute that may be dissolved under existing conditions is saturated.</a:t>
            </a:r>
          </a:p>
          <a:p>
            <a:r>
              <a:rPr lang="en-US" smtClean="0"/>
              <a:t>A solution that contains less solute than a saturated solution under existing conditions is unsaturated.</a:t>
            </a:r>
          </a:p>
          <a:p>
            <a:r>
              <a:rPr lang="en-US" smtClean="0"/>
              <a:t>A solution that contains more dissolved solute than a saturated solution under the same conditions is supersaturated.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Saturation of Solutions</a:t>
            </a:r>
          </a:p>
          <a:p>
            <a:r>
              <a:rPr lang="en-US" smtClean="0"/>
              <a:t>A solution that contains the maximum amount of solute that may be dissolved under existing conditions is saturated.</a:t>
            </a:r>
          </a:p>
          <a:p>
            <a:r>
              <a:rPr lang="en-US" smtClean="0"/>
              <a:t>A solution that contains less solute than a saturated solution under existing conditions is unsaturated.</a:t>
            </a:r>
          </a:p>
          <a:p>
            <a:r>
              <a:rPr lang="en-US" smtClean="0"/>
              <a:t>A solution that contains more dissolved solute than a saturated solution under the same conditions is supersaturated.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3989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 electrolyte is:</a:t>
            </a:r>
          </a:p>
          <a:p>
            <a:r>
              <a:rPr lang="en-US" smtClean="0"/>
              <a:t> A substance whose aqueous solution conducts an electric current.</a:t>
            </a:r>
          </a:p>
          <a:p>
            <a:r>
              <a:rPr lang="en-US" smtClean="0"/>
              <a:t>A nonelectrolyte is:</a:t>
            </a:r>
          </a:p>
          <a:p>
            <a:r>
              <a:rPr lang="en-US" smtClean="0"/>
              <a:t> A substance whose aqueous solution does not conduct an electric current.</a:t>
            </a:r>
          </a:p>
          <a:p>
            <a:r>
              <a:rPr lang="en-US" smtClean="0"/>
              <a:t>Definition of Electrolytes and Nonelectrolytes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 electrolyte is:</a:t>
            </a:r>
          </a:p>
          <a:p>
            <a:r>
              <a:rPr lang="en-US" smtClean="0"/>
              <a:t> A substance whose aqueous solution conducts an electric current.</a:t>
            </a:r>
          </a:p>
          <a:p>
            <a:r>
              <a:rPr lang="en-US" smtClean="0"/>
              <a:t>A nonelectrolyte is:</a:t>
            </a:r>
          </a:p>
          <a:p>
            <a:r>
              <a:rPr lang="en-US" smtClean="0"/>
              <a:t> A substance whose aqueous solution does not conduct an electric current.</a:t>
            </a:r>
          </a:p>
          <a:p>
            <a:r>
              <a:rPr lang="en-US" smtClean="0"/>
              <a:t>Definition of Electrolytes and Nonelectrolytes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5598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ammeter measures the flow of electrons (current) </a:t>
            </a:r>
          </a:p>
          <a:p>
            <a:r>
              <a:rPr lang="en-US" smtClean="0"/>
              <a:t>through the circuit. </a:t>
            </a:r>
          </a:p>
          <a:p>
            <a:r>
              <a:rPr lang="en-US" smtClean="0"/>
              <a:t> If the ammeter measures a current, and the bulb </a:t>
            </a:r>
          </a:p>
          <a:p>
            <a:r>
              <a:rPr lang="en-US" smtClean="0"/>
              <a:t>   glows, then the solution conducts.</a:t>
            </a:r>
          </a:p>
          <a:p>
            <a:endParaRPr lang="en-US" smtClean="0"/>
          </a:p>
          <a:p>
            <a:r>
              <a:rPr lang="en-US" smtClean="0"/>
              <a:t> If the ammeter fails to measure a current, and the</a:t>
            </a:r>
          </a:p>
          <a:p>
            <a:r>
              <a:rPr lang="en-US" smtClean="0"/>
              <a:t>   bulb does not glow, the solution is non-conducting.</a:t>
            </a:r>
          </a:p>
          <a:p>
            <a:r>
              <a:rPr lang="en-US" smtClean="0"/>
              <a:t>Electrolytes vs. Nonelectrolytes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ammeter measures the flow of electrons (current) </a:t>
            </a:r>
          </a:p>
          <a:p>
            <a:r>
              <a:rPr lang="en-US" smtClean="0"/>
              <a:t>through the circuit. </a:t>
            </a:r>
          </a:p>
          <a:p>
            <a:r>
              <a:rPr lang="en-US" smtClean="0"/>
              <a:t> If the ammeter measures a current, and the bulb </a:t>
            </a:r>
          </a:p>
          <a:p>
            <a:r>
              <a:rPr lang="en-US" smtClean="0"/>
              <a:t>   glows, then the solution conducts.</a:t>
            </a:r>
          </a:p>
          <a:p>
            <a:endParaRPr lang="en-US" smtClean="0"/>
          </a:p>
          <a:p>
            <a:r>
              <a:rPr lang="en-US" smtClean="0"/>
              <a:t> If the ammeter fails to measure a current, and the</a:t>
            </a:r>
          </a:p>
          <a:p>
            <a:r>
              <a:rPr lang="en-US" smtClean="0"/>
              <a:t>   bulb does not glow, the solution is non-conducting.</a:t>
            </a:r>
          </a:p>
          <a:p>
            <a:r>
              <a:rPr lang="en-US" smtClean="0"/>
              <a:t>Electrolytes vs. Nonelectrolytes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1971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AEF4B2B-7A88-416B-A4B3-646B53B48C0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2AA6B-A89A-46C2-9324-8E035C192AC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FBAE6-4D5B-4D51-B4D0-A79B6B853CE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C05D4-3141-4AC7-9A67-0B1D17F5AC5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DE26C-CF54-491C-90D7-59200FF4271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5C0C7-D169-4DA7-9CB9-C5075584C5E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8B6E6-A139-4BE7-B9B2-97051E546A5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10272-CB24-46C5-B990-6E375978287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C9E3AD-D3EF-406A-81BC-865C6298D93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54CA4-2640-402C-90FE-59977C56A3E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E3B88-79B5-4E58-8B02-382F3CCEEF2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70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j-lt"/>
              </a:defRPr>
            </a:lvl1pPr>
          </a:lstStyle>
          <a:p>
            <a:fld id="{FCC9D012-4781-4B3F-A663-952AF275DEE2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 rot="5400000">
            <a:off x="-3619500" y="3162300"/>
            <a:ext cx="7772400" cy="533400"/>
          </a:xfrm>
        </p:spPr>
        <p:txBody>
          <a:bodyPr vert="vert270"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So</a:t>
            </a:r>
            <a:b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l</a:t>
            </a:r>
            <a:b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ut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/>
            </a:r>
            <a:b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i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/>
            </a:r>
            <a:b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ons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pic>
        <p:nvPicPr>
          <p:cNvPr id="983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52400"/>
            <a:ext cx="7848600" cy="6443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565564" y="1731818"/>
            <a:ext cx="5807075" cy="4560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82550">
            <a:solidFill>
              <a:srgbClr val="FF0000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Pure water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Tap water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Sugar solution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Sodium chloride solution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Hydrochloric acid solution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Lactic acid solution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Ethyl alcohol solution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Pure sodium chloride</a:t>
            </a:r>
          </a:p>
          <a:p>
            <a:pPr marL="457200" indent="-457200" algn="l" rtl="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en-US" sz="3200" b="1" kern="1200" dirty="0">
              <a:solidFill>
                <a:srgbClr val="FFFFFF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620000" y="1828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b="1" kern="1200">
              <a:solidFill>
                <a:srgbClr val="3366FF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332509" y="193963"/>
            <a:ext cx="8451273" cy="1343892"/>
          </a:xfrm>
        </p:spPr>
        <p:txBody>
          <a:bodyPr/>
          <a:lstStyle/>
          <a:p>
            <a:r>
              <a:rPr lang="en-US" sz="3200" dirty="0" smtClean="0">
                <a:solidFill>
                  <a:srgbClr val="333333"/>
                </a:solidFill>
              </a:rPr>
              <a:t>Try to classify the following substances as electrolytes or </a:t>
            </a:r>
            <a:r>
              <a:rPr lang="en-US" sz="3200" dirty="0" err="1" smtClean="0">
                <a:solidFill>
                  <a:srgbClr val="333333"/>
                </a:solidFill>
              </a:rPr>
              <a:t>nonelectrolytes</a:t>
            </a:r>
            <a:r>
              <a:rPr lang="en-US" sz="3200" dirty="0" smtClean="0">
                <a:solidFill>
                  <a:srgbClr val="333333"/>
                </a:solidFill>
              </a:rPr>
              <a:t>…</a:t>
            </a:r>
            <a:endParaRPr lang="en-US" sz="3200" dirty="0">
              <a:solidFill>
                <a:srgbClr val="3333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762000" y="1149350"/>
            <a:ext cx="2681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u="sng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ELECTROLYTES: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362575" y="1131888"/>
            <a:ext cx="341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u="sng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NONELECTROLYTES: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1447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b="1" kern="1200">
              <a:solidFill>
                <a:srgbClr val="3366FF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09600" y="1781175"/>
            <a:ext cx="41148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Tap water (weak)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2400" b="1" kern="1200" dirty="0" err="1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NaCl</a:t>
            </a: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solution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2400" b="1" kern="1200" dirty="0" err="1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HCl</a:t>
            </a: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solution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Lactate solution (weak)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  <a:buFontTx/>
              <a:buBlip>
                <a:blip r:embed="rId3"/>
              </a:buBlip>
            </a:pPr>
            <a:endParaRPr lang="en-US" sz="2400" b="1" kern="1200" dirty="0">
              <a:solidFill>
                <a:srgbClr val="3366FF"/>
              </a:solidFill>
              <a:latin typeface="Comic Sans MS" pitchFamily="66" charset="0"/>
              <a:ea typeface="+mn-ea"/>
              <a:cs typeface="+mn-cs"/>
            </a:endParaRPr>
          </a:p>
          <a:p>
            <a:pPr algn="l" rtl="0" fontAlgn="base">
              <a:spcBef>
                <a:spcPct val="50000"/>
              </a:spcBef>
              <a:spcAft>
                <a:spcPct val="0"/>
              </a:spcAft>
              <a:buFontTx/>
              <a:buBlip>
                <a:blip r:embed="rId3"/>
              </a:buBlip>
            </a:pPr>
            <a:endParaRPr lang="en-US" sz="2400" b="1" kern="1200" dirty="0">
              <a:solidFill>
                <a:srgbClr val="3366FF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326063" y="1733550"/>
            <a:ext cx="3124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Pure water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Sugar solution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Ethanol solution</a:t>
            </a:r>
          </a:p>
          <a:p>
            <a:pPr algn="l" rtl="0" fontAlgn="base">
              <a:spcBef>
                <a:spcPct val="5000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Pure </a:t>
            </a:r>
            <a:r>
              <a:rPr lang="en-US" sz="2400" b="1" kern="1200" dirty="0" err="1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NaCl</a:t>
            </a:r>
            <a:endParaRPr lang="en-US" sz="2400" b="1" kern="1200" dirty="0">
              <a:solidFill>
                <a:srgbClr val="333333"/>
              </a:solidFill>
              <a:latin typeface="Comic Sans MS" pitchFamily="66" charset="0"/>
              <a:ea typeface="+mn-ea"/>
              <a:cs typeface="+mn-cs"/>
            </a:endParaRPr>
          </a:p>
          <a:p>
            <a:pPr algn="l" rtl="0" fontAlgn="base">
              <a:spcBef>
                <a:spcPct val="50000"/>
              </a:spcBef>
              <a:spcAft>
                <a:spcPct val="0"/>
              </a:spcAft>
              <a:buFontTx/>
              <a:buBlip>
                <a:blip r:embed="rId3"/>
              </a:buBlip>
            </a:pPr>
            <a:endParaRPr lang="en-US" sz="2400" b="1" kern="1200" dirty="0">
              <a:solidFill>
                <a:srgbClr val="333333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title"/>
          </p:nvPr>
        </p:nvSpPr>
        <p:spPr>
          <a:xfrm>
            <a:off x="1563688" y="233363"/>
            <a:ext cx="5797550" cy="609600"/>
          </a:xfrm>
        </p:spPr>
        <p:txBody>
          <a:bodyPr/>
          <a:lstStyle/>
          <a:p>
            <a:r>
              <a:rPr lang="en-US" dirty="0">
                <a:solidFill>
                  <a:srgbClr val="333333"/>
                </a:solidFill>
              </a:rPr>
              <a:t>Answers to Electrolytes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 autoUpdateAnimBg="0"/>
      <p:bldP spid="14342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010400" cy="609600"/>
          </a:xfrm>
        </p:spPr>
        <p:txBody>
          <a:bodyPr/>
          <a:lstStyle/>
          <a:p>
            <a:r>
              <a:rPr lang="en-US" sz="3600" b="1" u="sng" dirty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Ionic </a:t>
            </a:r>
            <a:r>
              <a:rPr lang="en-US" sz="3600" b="1" u="sng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Compounds “Dissociate”</a:t>
            </a:r>
            <a:endParaRPr lang="en-US" sz="3600" b="1" u="sng" dirty="0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371600" y="1371600"/>
            <a:ext cx="2514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NaCl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(s) 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  <a:sym typeface="Wingdings" pitchFamily="2" charset="2"/>
              </a:rPr>
              <a:t>  </a:t>
            </a:r>
            <a:endParaRPr lang="en-US" sz="3200" b="1" dirty="0">
              <a:solidFill>
                <a:srgbClr val="333333"/>
              </a:solidFill>
              <a:latin typeface="Comic Sans MS" pitchFamily="66" charset="0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990600" y="2133600"/>
            <a:ext cx="2895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AgNO</a:t>
            </a:r>
            <a:r>
              <a:rPr lang="en-US" sz="3200" b="1" baseline="-25000" dirty="0">
                <a:solidFill>
                  <a:srgbClr val="333333"/>
                </a:solidFill>
                <a:latin typeface="Comic Sans MS" pitchFamily="66" charset="0"/>
              </a:rPr>
              <a:t>3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(s) 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  <a:sym typeface="Wingdings" pitchFamily="2" charset="2"/>
              </a:rPr>
              <a:t>  </a:t>
            </a:r>
            <a:endParaRPr lang="en-US" sz="3200" b="1" dirty="0">
              <a:solidFill>
                <a:srgbClr val="333333"/>
              </a:solidFill>
              <a:latin typeface="Comic Sans MS" pitchFamily="66" charset="0"/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219200" y="2895600"/>
            <a:ext cx="2514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MgCl</a:t>
            </a:r>
            <a:r>
              <a:rPr lang="en-US" sz="3200" b="1" baseline="-25000" dirty="0">
                <a:solidFill>
                  <a:srgbClr val="333333"/>
                </a:solidFill>
                <a:latin typeface="Comic Sans MS" pitchFamily="66" charset="0"/>
              </a:rPr>
              <a:t>2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(s) 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  <a:sym typeface="Wingdings" pitchFamily="2" charset="2"/>
              </a:rPr>
              <a:t>  </a:t>
            </a:r>
            <a:endParaRPr lang="en-US" sz="3200" b="1" dirty="0">
              <a:solidFill>
                <a:srgbClr val="333333"/>
              </a:solidFill>
              <a:latin typeface="Comic Sans MS" pitchFamily="66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838200" y="3657600"/>
            <a:ext cx="2971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Na</a:t>
            </a:r>
            <a:r>
              <a:rPr lang="en-US" sz="3200" b="1" baseline="-25000" dirty="0">
                <a:solidFill>
                  <a:srgbClr val="333333"/>
                </a:solidFill>
                <a:latin typeface="Comic Sans MS" pitchFamily="66" charset="0"/>
              </a:rPr>
              <a:t>2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SO</a:t>
            </a:r>
            <a:r>
              <a:rPr lang="en-US" sz="3200" b="1" baseline="-25000" dirty="0">
                <a:solidFill>
                  <a:srgbClr val="333333"/>
                </a:solidFill>
                <a:latin typeface="Comic Sans MS" pitchFamily="66" charset="0"/>
              </a:rPr>
              <a:t>4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(s) 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  <a:sym typeface="Wingdings" pitchFamily="2" charset="2"/>
              </a:rPr>
              <a:t>  </a:t>
            </a:r>
            <a:endParaRPr lang="en-US" sz="3200" b="1" dirty="0">
              <a:solidFill>
                <a:srgbClr val="333333"/>
              </a:solidFill>
              <a:latin typeface="Comic Sans MS" pitchFamily="66" charset="0"/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1371600" y="4419600"/>
            <a:ext cx="2514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AlCl</a:t>
            </a:r>
            <a:r>
              <a:rPr lang="en-US" sz="3200" b="1" baseline="-25000" dirty="0">
                <a:solidFill>
                  <a:srgbClr val="333333"/>
                </a:solidFill>
                <a:latin typeface="Comic Sans MS" pitchFamily="66" charset="0"/>
              </a:rPr>
              <a:t>3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(s) 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  <a:sym typeface="Wingdings" pitchFamily="2" charset="2"/>
              </a:rPr>
              <a:t>  </a:t>
            </a:r>
            <a:endParaRPr lang="en-US" sz="3200" b="1" dirty="0">
              <a:solidFill>
                <a:srgbClr val="333333"/>
              </a:solidFill>
              <a:latin typeface="Comic Sans MS" pitchFamily="66" charset="0"/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3657600" y="1385888"/>
            <a:ext cx="4267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Na</a:t>
            </a:r>
            <a:r>
              <a:rPr lang="en-US" sz="3200" b="1" baseline="30000" dirty="0">
                <a:solidFill>
                  <a:srgbClr val="333333"/>
                </a:solidFill>
                <a:latin typeface="Comic Sans MS" pitchFamily="66" charset="0"/>
              </a:rPr>
              <a:t>+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</a:t>
            </a:r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aq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) + </a:t>
            </a:r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Cl</a:t>
            </a:r>
            <a:r>
              <a:rPr lang="en-US" sz="3200" b="1" baseline="30000" dirty="0">
                <a:solidFill>
                  <a:srgbClr val="333333"/>
                </a:solidFill>
                <a:latin typeface="Comic Sans MS" pitchFamily="66" charset="0"/>
              </a:rPr>
              <a:t>-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</a:t>
            </a:r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aq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3657600" y="2133600"/>
            <a:ext cx="4267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333333"/>
                </a:solidFill>
                <a:latin typeface="Comic Sans MS" pitchFamily="66" charset="0"/>
              </a:rPr>
              <a:t>Ag</a:t>
            </a:r>
            <a:r>
              <a:rPr lang="en-US" sz="3200" b="1" baseline="30000">
                <a:solidFill>
                  <a:srgbClr val="333333"/>
                </a:solidFill>
                <a:latin typeface="Comic Sans MS" pitchFamily="66" charset="0"/>
              </a:rPr>
              <a:t>+</a:t>
            </a:r>
            <a:r>
              <a:rPr lang="en-US" sz="3200" b="1">
                <a:solidFill>
                  <a:srgbClr val="333333"/>
                </a:solidFill>
                <a:latin typeface="Comic Sans MS" pitchFamily="66" charset="0"/>
              </a:rPr>
              <a:t>(aq) + NO</a:t>
            </a:r>
            <a:r>
              <a:rPr lang="en-US" sz="3200" b="1" baseline="-25000">
                <a:solidFill>
                  <a:srgbClr val="333333"/>
                </a:solidFill>
                <a:latin typeface="Comic Sans MS" pitchFamily="66" charset="0"/>
              </a:rPr>
              <a:t>3</a:t>
            </a:r>
            <a:r>
              <a:rPr lang="en-US" sz="3200" b="1" baseline="30000">
                <a:solidFill>
                  <a:srgbClr val="333333"/>
                </a:solidFill>
                <a:latin typeface="Comic Sans MS" pitchFamily="66" charset="0"/>
              </a:rPr>
              <a:t>-</a:t>
            </a:r>
            <a:r>
              <a:rPr lang="en-US" sz="3200" b="1">
                <a:solidFill>
                  <a:srgbClr val="333333"/>
                </a:solidFill>
                <a:latin typeface="Comic Sans MS" pitchFamily="66" charset="0"/>
              </a:rPr>
              <a:t>(aq)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3581400" y="2909888"/>
            <a:ext cx="4267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Mg</a:t>
            </a:r>
            <a:r>
              <a:rPr lang="en-US" sz="3200" b="1" baseline="30000" dirty="0">
                <a:solidFill>
                  <a:srgbClr val="333333"/>
                </a:solidFill>
                <a:latin typeface="Comic Sans MS" pitchFamily="66" charset="0"/>
              </a:rPr>
              <a:t>2+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</a:t>
            </a:r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aq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) + 2 </a:t>
            </a:r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Cl</a:t>
            </a:r>
            <a:r>
              <a:rPr lang="en-US" sz="3200" b="1" baseline="30000" dirty="0">
                <a:solidFill>
                  <a:srgbClr val="333333"/>
                </a:solidFill>
                <a:latin typeface="Comic Sans MS" pitchFamily="66" charset="0"/>
              </a:rPr>
              <a:t>-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</a:t>
            </a:r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aq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3657600" y="3657600"/>
            <a:ext cx="4724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2 Na</a:t>
            </a:r>
            <a:r>
              <a:rPr lang="en-US" sz="3200" b="1" baseline="30000" dirty="0">
                <a:solidFill>
                  <a:srgbClr val="333333"/>
                </a:solidFill>
                <a:latin typeface="Comic Sans MS" pitchFamily="66" charset="0"/>
              </a:rPr>
              <a:t>+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</a:t>
            </a:r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aq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) + SO</a:t>
            </a:r>
            <a:r>
              <a:rPr lang="en-US" sz="3200" b="1" baseline="-25000" dirty="0">
                <a:solidFill>
                  <a:srgbClr val="333333"/>
                </a:solidFill>
                <a:latin typeface="Comic Sans MS" pitchFamily="66" charset="0"/>
              </a:rPr>
              <a:t>4</a:t>
            </a:r>
            <a:r>
              <a:rPr lang="en-US" sz="3200" b="1" baseline="30000" dirty="0">
                <a:solidFill>
                  <a:srgbClr val="333333"/>
                </a:solidFill>
                <a:latin typeface="Comic Sans MS" pitchFamily="66" charset="0"/>
              </a:rPr>
              <a:t>2-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</a:t>
            </a:r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aq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3657600" y="4419600"/>
            <a:ext cx="4267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Al</a:t>
            </a:r>
            <a:r>
              <a:rPr lang="en-US" sz="3200" b="1" baseline="30000" dirty="0">
                <a:solidFill>
                  <a:srgbClr val="333333"/>
                </a:solidFill>
                <a:latin typeface="Comic Sans MS" pitchFamily="66" charset="0"/>
              </a:rPr>
              <a:t>3+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</a:t>
            </a:r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aq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) + 3 </a:t>
            </a:r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Cl</a:t>
            </a:r>
            <a:r>
              <a:rPr lang="en-US" sz="3200" b="1" baseline="30000" dirty="0">
                <a:solidFill>
                  <a:srgbClr val="333333"/>
                </a:solidFill>
                <a:latin typeface="Comic Sans MS" pitchFamily="66" charset="0"/>
              </a:rPr>
              <a:t>-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(</a:t>
            </a:r>
            <a:r>
              <a:rPr lang="en-US" sz="3200" b="1" dirty="0" err="1">
                <a:solidFill>
                  <a:srgbClr val="333333"/>
                </a:solidFill>
                <a:latin typeface="Comic Sans MS" pitchFamily="66" charset="0"/>
              </a:rPr>
              <a:t>aq</a:t>
            </a:r>
            <a:r>
              <a:rPr lang="en-US" sz="3200" b="1" dirty="0">
                <a:solidFill>
                  <a:srgbClr val="333333"/>
                </a:solidFill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4" grpId="0"/>
      <p:bldP spid="45065" grpId="0"/>
      <p:bldP spid="45066" grpId="0"/>
      <p:bldP spid="45067" grpId="0"/>
      <p:bldP spid="450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762000" y="1752600"/>
            <a:ext cx="40544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333333"/>
                </a:solidFill>
                <a:latin typeface="Comic Sans MS" pitchFamily="66" charset="0"/>
              </a:rPr>
              <a:t>The reason for this is the polar nature of </a:t>
            </a:r>
          </a:p>
          <a:p>
            <a:r>
              <a:rPr lang="en-US" sz="2400" b="1" dirty="0">
                <a:solidFill>
                  <a:srgbClr val="333333"/>
                </a:solidFill>
                <a:latin typeface="Comic Sans MS" pitchFamily="66" charset="0"/>
              </a:rPr>
              <a:t>the water molecule…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838200" y="3581400"/>
            <a:ext cx="6934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333333"/>
                </a:solidFill>
                <a:latin typeface="Comic Sans MS" pitchFamily="66" charset="0"/>
              </a:rPr>
              <a:t>Positive ions associate with the negative     </a:t>
            </a:r>
          </a:p>
          <a:p>
            <a:r>
              <a:rPr lang="en-US" sz="2400" b="1">
                <a:solidFill>
                  <a:srgbClr val="333333"/>
                </a:solidFill>
                <a:latin typeface="Comic Sans MS" pitchFamily="66" charset="0"/>
              </a:rPr>
              <a:t>end of the water dipole (oxygen).</a:t>
            </a:r>
          </a:p>
        </p:txBody>
      </p:sp>
      <p:pic>
        <p:nvPicPr>
          <p:cNvPr id="53252" name="Picture 4" descr="polarh2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524000"/>
            <a:ext cx="2286000" cy="14859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815975" y="4495800"/>
            <a:ext cx="63468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333333"/>
                </a:solidFill>
                <a:latin typeface="Comic Sans MS" pitchFamily="66" charset="0"/>
              </a:rPr>
              <a:t>Negative ions associate with the positive </a:t>
            </a:r>
          </a:p>
          <a:p>
            <a:r>
              <a:rPr lang="en-US" sz="2400" b="1">
                <a:solidFill>
                  <a:srgbClr val="333333"/>
                </a:solidFill>
                <a:latin typeface="Comic Sans MS" pitchFamily="66" charset="0"/>
              </a:rPr>
              <a:t>end of the water dipole (hydrogen).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543800" cy="914400"/>
          </a:xfrm>
        </p:spPr>
        <p:txBody>
          <a:bodyPr/>
          <a:lstStyle/>
          <a:p>
            <a:pPr algn="l"/>
            <a:r>
              <a:rPr lang="en-US" sz="2400" b="1" dirty="0">
                <a:solidFill>
                  <a:srgbClr val="333333"/>
                </a:solidFill>
                <a:latin typeface="Comic Sans MS" pitchFamily="66" charset="0"/>
              </a:rPr>
              <a:t/>
            </a:r>
            <a:br>
              <a:rPr lang="en-US" sz="2400" b="1" dirty="0">
                <a:solidFill>
                  <a:srgbClr val="333333"/>
                </a:solidFill>
                <a:latin typeface="Comic Sans MS" pitchFamily="66" charset="0"/>
              </a:rPr>
            </a:br>
            <a:r>
              <a:rPr lang="en-US" sz="2400" b="1" dirty="0">
                <a:solidFill>
                  <a:srgbClr val="333333"/>
                </a:solidFill>
                <a:latin typeface="Comic Sans MS" pitchFamily="66" charset="0"/>
              </a:rPr>
              <a:t>Ions tend to stay in solution where they can</a:t>
            </a:r>
            <a:br>
              <a:rPr lang="en-US" sz="2400" b="1" dirty="0">
                <a:solidFill>
                  <a:srgbClr val="333333"/>
                </a:solidFill>
                <a:latin typeface="Comic Sans MS" pitchFamily="66" charset="0"/>
              </a:rPr>
            </a:br>
            <a:r>
              <a:rPr lang="en-US" sz="2400" b="1" dirty="0">
                <a:solidFill>
                  <a:srgbClr val="333333"/>
                </a:solidFill>
                <a:latin typeface="Comic Sans MS" pitchFamily="66" charset="0"/>
              </a:rPr>
              <a:t>conduct a current rather than re-forming a </a:t>
            </a:r>
            <a:br>
              <a:rPr lang="en-US" sz="2400" b="1" dirty="0">
                <a:solidFill>
                  <a:srgbClr val="333333"/>
                </a:solidFill>
                <a:latin typeface="Comic Sans MS" pitchFamily="66" charset="0"/>
              </a:rPr>
            </a:br>
            <a:r>
              <a:rPr lang="en-US" sz="2400" b="1" dirty="0">
                <a:solidFill>
                  <a:srgbClr val="333333"/>
                </a:solidFill>
                <a:latin typeface="Comic Sans MS" pitchFamily="66" charset="0"/>
              </a:rPr>
              <a:t>solid.</a:t>
            </a:r>
            <a:br>
              <a:rPr lang="en-US" sz="2400" b="1" dirty="0">
                <a:solidFill>
                  <a:srgbClr val="333333"/>
                </a:solidFill>
                <a:latin typeface="Comic Sans MS" pitchFamily="66" charset="0"/>
              </a:rPr>
            </a:br>
            <a:endParaRPr lang="en-US" sz="2400" b="1" dirty="0">
              <a:solidFill>
                <a:srgbClr val="333333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utoUpdateAnimBg="0"/>
      <p:bldP spid="53251" grpId="0" autoUpdateAnimBg="0"/>
      <p:bldP spid="5325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09600" y="1143000"/>
            <a:ext cx="825578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333333"/>
                </a:solidFill>
                <a:latin typeface="Comic Sans MS" pitchFamily="66" charset="0"/>
              </a:rPr>
              <a:t>Covalent acids form ions in solution, with the </a:t>
            </a:r>
          </a:p>
          <a:p>
            <a:r>
              <a:rPr lang="en-US" sz="2800" b="1" dirty="0">
                <a:solidFill>
                  <a:srgbClr val="333333"/>
                </a:solidFill>
                <a:latin typeface="Comic Sans MS" pitchFamily="66" charset="0"/>
              </a:rPr>
              <a:t>help of the water molecules.</a:t>
            </a: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685800" y="3289518"/>
            <a:ext cx="778450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333333"/>
                </a:solidFill>
                <a:latin typeface="Comic Sans MS" pitchFamily="66" charset="0"/>
              </a:rPr>
              <a:t>For instance, hydrogen chloride molecules,</a:t>
            </a:r>
          </a:p>
          <a:p>
            <a:r>
              <a:rPr lang="en-US" sz="2800" b="1" dirty="0">
                <a:solidFill>
                  <a:srgbClr val="333333"/>
                </a:solidFill>
                <a:latin typeface="Comic Sans MS" pitchFamily="66" charset="0"/>
              </a:rPr>
              <a:t>which are polar, give up their </a:t>
            </a:r>
            <a:r>
              <a:rPr lang="en-US" sz="2800" b="1" dirty="0" err="1">
                <a:solidFill>
                  <a:srgbClr val="333333"/>
                </a:solidFill>
                <a:latin typeface="Comic Sans MS" pitchFamily="66" charset="0"/>
              </a:rPr>
              <a:t>hydrogens</a:t>
            </a:r>
            <a:r>
              <a:rPr lang="en-US" sz="2800" b="1" dirty="0">
                <a:solidFill>
                  <a:srgbClr val="333333"/>
                </a:solidFill>
                <a:latin typeface="Comic Sans MS" pitchFamily="66" charset="0"/>
              </a:rPr>
              <a:t> to</a:t>
            </a:r>
          </a:p>
          <a:p>
            <a:r>
              <a:rPr lang="en-US" sz="2800" b="1" dirty="0">
                <a:solidFill>
                  <a:srgbClr val="333333"/>
                </a:solidFill>
                <a:latin typeface="Comic Sans MS" pitchFamily="66" charset="0"/>
              </a:rPr>
              <a:t>water, forming chloride ions (</a:t>
            </a:r>
            <a:r>
              <a:rPr lang="en-US" sz="2800" b="1" dirty="0" err="1">
                <a:solidFill>
                  <a:srgbClr val="333333"/>
                </a:solidFill>
                <a:latin typeface="Comic Sans MS" pitchFamily="66" charset="0"/>
              </a:rPr>
              <a:t>Cl</a:t>
            </a:r>
            <a:r>
              <a:rPr lang="en-US" sz="2800" b="1" baseline="30000" dirty="0">
                <a:solidFill>
                  <a:srgbClr val="333333"/>
                </a:solidFill>
                <a:latin typeface="Comic Sans MS" pitchFamily="66" charset="0"/>
              </a:rPr>
              <a:t>-</a:t>
            </a:r>
            <a:r>
              <a:rPr lang="en-US" sz="2800" b="1" dirty="0">
                <a:solidFill>
                  <a:srgbClr val="333333"/>
                </a:solidFill>
                <a:latin typeface="Comic Sans MS" pitchFamily="66" charset="0"/>
              </a:rPr>
              <a:t>) and </a:t>
            </a:r>
          </a:p>
          <a:p>
            <a:r>
              <a:rPr lang="en-US" sz="2800" b="1" dirty="0" err="1">
                <a:solidFill>
                  <a:srgbClr val="333333"/>
                </a:solidFill>
                <a:latin typeface="Comic Sans MS" pitchFamily="66" charset="0"/>
              </a:rPr>
              <a:t>hydronium</a:t>
            </a:r>
            <a:r>
              <a:rPr lang="en-US" sz="2800" b="1" dirty="0">
                <a:solidFill>
                  <a:srgbClr val="333333"/>
                </a:solidFill>
                <a:latin typeface="Comic Sans MS" pitchFamily="66" charset="0"/>
              </a:rPr>
              <a:t> ions (H</a:t>
            </a:r>
            <a:r>
              <a:rPr lang="en-US" sz="2800" b="1" baseline="-25000" dirty="0">
                <a:solidFill>
                  <a:srgbClr val="333333"/>
                </a:solidFill>
                <a:latin typeface="Comic Sans MS" pitchFamily="66" charset="0"/>
              </a:rPr>
              <a:t>3</a:t>
            </a:r>
            <a:r>
              <a:rPr lang="en-US" sz="2800" b="1" dirty="0">
                <a:solidFill>
                  <a:srgbClr val="333333"/>
                </a:solidFill>
                <a:latin typeface="Comic Sans MS" pitchFamily="66" charset="0"/>
              </a:rPr>
              <a:t>O</a:t>
            </a:r>
            <a:r>
              <a:rPr lang="en-US" sz="2800" b="1" baseline="30000" dirty="0">
                <a:solidFill>
                  <a:srgbClr val="333333"/>
                </a:solidFill>
                <a:latin typeface="Comic Sans MS" pitchFamily="66" charset="0"/>
              </a:rPr>
              <a:t>+</a:t>
            </a:r>
            <a:r>
              <a:rPr lang="en-US" sz="2800" b="1" dirty="0">
                <a:solidFill>
                  <a:srgbClr val="333333"/>
                </a:solidFill>
                <a:latin typeface="Comic Sans MS" pitchFamily="66" charset="0"/>
              </a:rPr>
              <a:t>).</a:t>
            </a:r>
          </a:p>
        </p:txBody>
      </p:sp>
      <p:pic>
        <p:nvPicPr>
          <p:cNvPr id="54276" name="Picture 4" descr="h3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057400"/>
            <a:ext cx="6705600" cy="1158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5427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 sz="2400" b="1" u="sng" dirty="0">
                <a:solidFill>
                  <a:srgbClr val="333333"/>
                </a:solidFill>
                <a:latin typeface="Comic Sans MS" pitchFamily="66" charset="0"/>
              </a:rPr>
              <a:t/>
            </a:r>
            <a:br>
              <a:rPr lang="en-US" sz="2400" b="1" u="sng" dirty="0">
                <a:solidFill>
                  <a:srgbClr val="333333"/>
                </a:solidFill>
                <a:latin typeface="Comic Sans MS" pitchFamily="66" charset="0"/>
              </a:rPr>
            </a:br>
            <a:r>
              <a:rPr lang="en-US" sz="2800" b="1" u="sng" dirty="0">
                <a:solidFill>
                  <a:srgbClr val="333333"/>
                </a:solidFill>
                <a:latin typeface="Comic Sans MS" pitchFamily="66" charset="0"/>
              </a:rPr>
              <a:t>Some covalent compounds IONIZE in solution</a:t>
            </a:r>
            <a:br>
              <a:rPr lang="en-US" sz="2800" b="1" u="sng" dirty="0">
                <a:solidFill>
                  <a:srgbClr val="333333"/>
                </a:solidFill>
                <a:latin typeface="Comic Sans MS" pitchFamily="66" charset="0"/>
              </a:rPr>
            </a:br>
            <a:endParaRPr lang="en-US" sz="2800" b="1" u="sng" dirty="0">
              <a:solidFill>
                <a:srgbClr val="333333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utoUpdateAnimBg="0"/>
      <p:bldP spid="5427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838200" y="1828800"/>
            <a:ext cx="82141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Other examples of strong acids include: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2041525" y="2484438"/>
            <a:ext cx="517802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Sulfuric acid, H</a:t>
            </a:r>
            <a:r>
              <a:rPr lang="en-US" sz="32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2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SO</a:t>
            </a:r>
            <a:r>
              <a:rPr lang="en-US" sz="32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4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Nitric acid, HNO</a:t>
            </a:r>
            <a:r>
              <a:rPr lang="en-US" sz="32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3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Hydriodic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acid, HI</a:t>
            </a:r>
          </a:p>
          <a:p>
            <a:pPr>
              <a:buClr>
                <a:schemeClr val="accent6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Perchloric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acid, HClO</a:t>
            </a:r>
            <a:r>
              <a:rPr lang="en-US" sz="3200" b="1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458200" cy="1143000"/>
          </a:xfrm>
        </p:spPr>
        <p:txBody>
          <a:bodyPr/>
          <a:lstStyle/>
          <a:p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/>
            </a:r>
            <a:b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Strong acids such as </a:t>
            </a:r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HCl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are completely</a:t>
            </a:r>
            <a:b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ionized in solution.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/>
            </a:r>
            <a:b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/>
            </a:r>
            <a:b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autoUpdateAnimBg="0"/>
      <p:bldP spid="5632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050925" y="4270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400" b="1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381000" y="3187005"/>
            <a:ext cx="5867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Many of these weaker acids </a:t>
            </a:r>
          </a:p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are “organic”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acids that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contain a “carboxyl”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group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57348" name="Picture 4" descr="lac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28600"/>
            <a:ext cx="2549525" cy="2686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349" name="Picture 5" descr="coo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200400"/>
            <a:ext cx="2778125" cy="1382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457200" y="5105400"/>
            <a:ext cx="82686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 carboxyl group does not easily give up its</a:t>
            </a:r>
          </a:p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hydrogen. </a:t>
            </a:r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685800"/>
            <a:ext cx="5181600" cy="1600200"/>
          </a:xfrm>
        </p:spPr>
        <p:txBody>
          <a:bodyPr/>
          <a:lstStyle/>
          <a:p>
            <a:pPr algn="l"/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Weak acids such as lactic </a:t>
            </a:r>
            <a:b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acid usually ionize less than </a:t>
            </a:r>
            <a:b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5% of the time. </a:t>
            </a:r>
            <a:b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autoUpdateAnimBg="0"/>
      <p:bldP spid="5735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09600" y="1295400"/>
            <a:ext cx="83054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Other organic acids and their sources include:</a:t>
            </a: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1752600" y="2057400"/>
            <a:ext cx="5777544" cy="2677656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FF00"/>
              </a:buClr>
              <a:buFontTx/>
              <a:buChar char="o"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Citric acid – citrus fruit</a:t>
            </a:r>
          </a:p>
          <a:p>
            <a:pPr>
              <a:buClr>
                <a:srgbClr val="FFFF00"/>
              </a:buClr>
              <a:buFontTx/>
              <a:buChar char="o"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Malic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acid – apples</a:t>
            </a:r>
          </a:p>
          <a:p>
            <a:pPr>
              <a:buClr>
                <a:srgbClr val="FFFF00"/>
              </a:buClr>
              <a:buFontTx/>
              <a:buChar char="o"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Butyric acid – rancid butter</a:t>
            </a:r>
          </a:p>
          <a:p>
            <a:pPr>
              <a:buClr>
                <a:srgbClr val="FFFF00"/>
              </a:buClr>
              <a:buFontTx/>
              <a:buChar char="o"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Amino acids – protein</a:t>
            </a:r>
          </a:p>
          <a:p>
            <a:pPr>
              <a:buClr>
                <a:srgbClr val="FFFF00"/>
              </a:buClr>
              <a:buFontTx/>
              <a:buChar char="o"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Nucleic acids – DNA and RNA</a:t>
            </a:r>
          </a:p>
          <a:p>
            <a:pPr>
              <a:buClr>
                <a:srgbClr val="FFFF00"/>
              </a:buClr>
              <a:buFontTx/>
              <a:buChar char="o"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Ascorbic acid – Vitamin C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762000" y="4953000"/>
            <a:ext cx="749916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This is an </a:t>
            </a:r>
            <a:r>
              <a:rPr lang="en-US" sz="28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enormous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group of compounds; </a:t>
            </a: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these are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only a few examples.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838200"/>
          </a:xfrm>
        </p:spPr>
        <p:txBody>
          <a:bodyPr/>
          <a:lstStyle/>
          <a:p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/>
            </a:r>
            <a:b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Because of the carboxyl group, organic acids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are sometimes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called “carboxylic acids”.</a:t>
            </a:r>
            <a:b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uiExpand="1" build="p" animBg="1" autoUpdateAnimBg="0"/>
      <p:bldP spid="5837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1981200" cy="762000"/>
          </a:xfrm>
        </p:spPr>
        <p:txBody>
          <a:bodyPr/>
          <a:lstStyle/>
          <a:p>
            <a:r>
              <a:rPr lang="en-US" u="sng" dirty="0">
                <a:solidFill>
                  <a:srgbClr val="006600"/>
                </a:solidFill>
              </a:rPr>
              <a:t>Solute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57200" y="1143000"/>
            <a:ext cx="7635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A solute is the dissolved substance in a solution.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17525" y="3799035"/>
            <a:ext cx="7635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A solvent is the dissolving medium in a solution.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81000" y="3068785"/>
            <a:ext cx="1981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  <a:cs typeface="+mn-cs"/>
              </a:rPr>
              <a:t>Solvent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898520" y="2103438"/>
            <a:ext cx="3283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200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Salt</a:t>
            </a:r>
            <a:r>
              <a:rPr lang="en-US" sz="2800" b="1" kern="1200" dirty="0">
                <a:solidFill>
                  <a:srgbClr val="FFFFFF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28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in salt water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648200" y="2133600"/>
            <a:ext cx="3752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200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Sugar</a:t>
            </a:r>
            <a:r>
              <a:rPr lang="en-US" sz="2800" b="1" kern="1200" dirty="0">
                <a:solidFill>
                  <a:srgbClr val="FFFFFF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28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in soda drinks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057400" y="2667000"/>
            <a:ext cx="53222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200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Carbon dioxide </a:t>
            </a:r>
            <a:r>
              <a:rPr lang="en-US" sz="28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in soda drinks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928250" y="4821385"/>
            <a:ext cx="36840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200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Water</a:t>
            </a:r>
            <a:r>
              <a:rPr lang="en-US" sz="2800" b="1" kern="1200" dirty="0">
                <a:solidFill>
                  <a:srgbClr val="FFFFFF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28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in salt water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966860" y="4821385"/>
            <a:ext cx="26741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200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Water</a:t>
            </a:r>
            <a:r>
              <a:rPr lang="en-US" sz="2800" b="1" kern="1200" dirty="0">
                <a:solidFill>
                  <a:srgbClr val="FFFFFF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28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in soda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1" grpId="0"/>
      <p:bldP spid="6152" grpId="0"/>
      <p:bldP spid="6153" grpId="0"/>
      <p:bldP spid="61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5175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“Like Dissolves Like”</a:t>
            </a:r>
          </a:p>
        </p:txBody>
      </p:sp>
      <p:graphicFrame>
        <p:nvGraphicFramePr>
          <p:cNvPr id="62631" name="Group 167"/>
          <p:cNvGraphicFramePr>
            <a:graphicFrameLocks noGrp="1"/>
          </p:cNvGraphicFramePr>
          <p:nvPr>
            <p:ph sz="half" idx="1"/>
          </p:nvPr>
        </p:nvGraphicFramePr>
        <p:xfrm>
          <a:off x="822325" y="2118736"/>
          <a:ext cx="7672388" cy="1485901"/>
        </p:xfrm>
        <a:graphic>
          <a:graphicData uri="http://schemas.openxmlformats.org/drawingml/2006/table">
            <a:tbl>
              <a:tblPr/>
              <a:tblGrid>
                <a:gridCol w="3836988"/>
                <a:gridCol w="3835400"/>
              </a:tblGrid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 Fats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Benzene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Steroids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Hexane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Waxes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Toluene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520700" y="3792681"/>
            <a:ext cx="86233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u="sng" kern="1200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Polar and ionic solutes</a:t>
            </a:r>
            <a:r>
              <a:rPr lang="en-US" sz="2800" b="1" kern="1200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28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dissolve best in </a:t>
            </a:r>
            <a:r>
              <a:rPr lang="en-US" sz="2800" b="1" u="sng" kern="1200" dirty="0">
                <a:solidFill>
                  <a:srgbClr val="C00000"/>
                </a:solidFill>
                <a:latin typeface="Comic Sans MS" pitchFamily="66" charset="0"/>
                <a:ea typeface="+mn-ea"/>
                <a:cs typeface="+mn-cs"/>
              </a:rPr>
              <a:t>polar solvents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618546" y="1142857"/>
            <a:ext cx="80629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u="sng" kern="1200" dirty="0" err="1">
                <a:solidFill>
                  <a:srgbClr val="3366FF">
                    <a:lumMod val="50000"/>
                  </a:srgbClr>
                </a:solidFill>
                <a:latin typeface="Comic Sans MS" pitchFamily="66" charset="0"/>
                <a:ea typeface="+mn-ea"/>
                <a:cs typeface="+mn-cs"/>
              </a:rPr>
              <a:t>Nonpolar</a:t>
            </a:r>
            <a:r>
              <a:rPr lang="en-US" sz="2800" b="1" u="sng" kern="1200" dirty="0">
                <a:solidFill>
                  <a:srgbClr val="3366FF">
                    <a:lumMod val="50000"/>
                  </a:srgbClr>
                </a:solidFill>
                <a:latin typeface="Comic Sans MS" pitchFamily="66" charset="0"/>
                <a:ea typeface="+mn-ea"/>
                <a:cs typeface="+mn-cs"/>
              </a:rPr>
              <a:t> solutes</a:t>
            </a:r>
            <a:r>
              <a:rPr lang="en-US" sz="2800" b="1" kern="1200" dirty="0">
                <a:solidFill>
                  <a:srgbClr val="FFFFFF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28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dissolve best in </a:t>
            </a:r>
            <a:r>
              <a:rPr lang="en-US" sz="2800" b="1" u="sng" kern="1200" dirty="0" err="1">
                <a:solidFill>
                  <a:srgbClr val="3366FF">
                    <a:lumMod val="50000"/>
                  </a:srgbClr>
                </a:solidFill>
                <a:latin typeface="Comic Sans MS" pitchFamily="66" charset="0"/>
                <a:ea typeface="+mn-ea"/>
                <a:cs typeface="+mn-cs"/>
              </a:rPr>
              <a:t>nonpolar</a:t>
            </a:r>
            <a:r>
              <a:rPr lang="en-US" sz="2800" b="1" u="sng" kern="1200" dirty="0">
                <a:solidFill>
                  <a:srgbClr val="3366FF">
                    <a:lumMod val="50000"/>
                  </a:srgbClr>
                </a:solidFill>
                <a:latin typeface="Comic Sans MS" pitchFamily="66" charset="0"/>
                <a:ea typeface="+mn-ea"/>
                <a:cs typeface="+mn-cs"/>
              </a:rPr>
              <a:t> solvents</a:t>
            </a:r>
          </a:p>
        </p:txBody>
      </p:sp>
      <p:graphicFrame>
        <p:nvGraphicFramePr>
          <p:cNvPr id="62637" name="Group 173"/>
          <p:cNvGraphicFramePr>
            <a:graphicFrameLocks noGrp="1"/>
          </p:cNvGraphicFramePr>
          <p:nvPr>
            <p:ph sz="half" idx="2"/>
          </p:nvPr>
        </p:nvGraphicFramePr>
        <p:xfrm>
          <a:off x="717839" y="4827588"/>
          <a:ext cx="8010525" cy="1398588"/>
        </p:xfrm>
        <a:graphic>
          <a:graphicData uri="http://schemas.openxmlformats.org/drawingml/2006/table">
            <a:tbl>
              <a:tblPr/>
              <a:tblGrid>
                <a:gridCol w="3551238"/>
                <a:gridCol w="4459287"/>
              </a:tblGrid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Inorganic Salts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     Water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 Sugars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  Small alcohols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      Acetic acid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2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2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20000" cy="8382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Solubility Trends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039100" cy="5233988"/>
          </a:xfrm>
        </p:spPr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rgbClr val="006600"/>
                </a:solidFill>
              </a:rPr>
              <a:t>The solubility of MOST solids increases with temperature.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rgbClr val="006600"/>
                </a:solidFill>
              </a:rPr>
              <a:t>The rate at which solids dissolve increases with increasing surface area of the solid.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rgbClr val="006600"/>
                </a:solidFill>
              </a:rPr>
              <a:t>The solubility of gases decreases with increases in temperature.</a:t>
            </a:r>
          </a:p>
          <a:p>
            <a:pPr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rgbClr val="006600"/>
                </a:solidFill>
              </a:rPr>
              <a:t>The solubility of gases increases with the pressure above the solution.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3733800" cy="8382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Therefore…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38200" y="1066800"/>
            <a:ext cx="7543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i="1" u="sng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Solids</a:t>
            </a:r>
            <a:r>
              <a:rPr lang="en-US" sz="2800" b="1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 tend to dissolve best when: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905000" y="1676400"/>
            <a:ext cx="61118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Tx/>
              <a:buChar char="o"/>
            </a:pPr>
            <a:r>
              <a:rPr lang="en-US" sz="2800" b="1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 Heated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Tx/>
              <a:buChar char="o"/>
            </a:pPr>
            <a:r>
              <a:rPr lang="en-US" sz="2800" b="1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 Stirred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Tx/>
              <a:buChar char="o"/>
            </a:pPr>
            <a:r>
              <a:rPr lang="en-US" sz="2800" b="1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 Ground into small particles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914400" y="32766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i="1" u="sng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Gases</a:t>
            </a:r>
            <a:r>
              <a:rPr lang="en-US" sz="2800" b="1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 tend to dissolve best when: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889125" y="3886200"/>
            <a:ext cx="6111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Tx/>
              <a:buChar char="o"/>
            </a:pPr>
            <a:r>
              <a:rPr lang="en-US" sz="2800" b="1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 The solution is cold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Tx/>
              <a:buChar char="o"/>
            </a:pPr>
            <a:r>
              <a:rPr lang="en-US" sz="2800" b="1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 Pressure is high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04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01675" y="0"/>
            <a:ext cx="78486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Solubility Chart</a:t>
            </a:r>
          </a:p>
        </p:txBody>
      </p:sp>
      <p:pic>
        <p:nvPicPr>
          <p:cNvPr id="16387" name="Picture 3" descr="solubility chart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762000"/>
            <a:ext cx="9144000" cy="6096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91400" cy="838200"/>
          </a:xfrm>
        </p:spPr>
        <p:txBody>
          <a:bodyPr/>
          <a:lstStyle/>
          <a:p>
            <a:r>
              <a:rPr lang="en-US" dirty="0"/>
              <a:t>Saturation of Solutions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4114800"/>
          </a:xfrm>
        </p:spPr>
        <p:txBody>
          <a:bodyPr/>
          <a:lstStyle/>
          <a:p>
            <a:pPr>
              <a:buClr>
                <a:srgbClr val="333333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333333"/>
                </a:solidFill>
              </a:rPr>
              <a:t>A solution that contains the maximum amount of solute that may be dissolved under existing conditions is </a:t>
            </a:r>
            <a:r>
              <a:rPr lang="en-US" dirty="0">
                <a:solidFill>
                  <a:srgbClr val="C00000"/>
                </a:solidFill>
              </a:rPr>
              <a:t>saturated.</a:t>
            </a:r>
          </a:p>
          <a:p>
            <a:pPr>
              <a:buClr>
                <a:srgbClr val="333333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333333"/>
                </a:solidFill>
              </a:rPr>
              <a:t>A solution that contains less solute than a saturated solution under existing conditions is </a:t>
            </a:r>
            <a:r>
              <a:rPr lang="en-US" dirty="0">
                <a:solidFill>
                  <a:srgbClr val="C00000"/>
                </a:solidFill>
              </a:rPr>
              <a:t>unsaturated.</a:t>
            </a:r>
          </a:p>
          <a:p>
            <a:pPr>
              <a:buClr>
                <a:srgbClr val="333333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333333"/>
                </a:solidFill>
              </a:rPr>
              <a:t>A solution that contains more dissolved solute than a saturated solution under the same conditions is </a:t>
            </a:r>
            <a:r>
              <a:rPr lang="en-US" dirty="0">
                <a:solidFill>
                  <a:srgbClr val="C00000"/>
                </a:solidFill>
              </a:rPr>
              <a:t>supersaturated.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85800" y="1371600"/>
            <a:ext cx="37016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u="sng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An electrolyte is: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796637" y="2001982"/>
            <a:ext cx="78771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400" b="1" kern="1200" dirty="0">
                <a:solidFill>
                  <a:srgbClr val="3366FF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3200" b="1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A substance whose aqueous solution conducts an electric current.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30382" y="3221181"/>
            <a:ext cx="41328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u="sng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A </a:t>
            </a:r>
            <a:r>
              <a:rPr lang="en-US" sz="3200" b="1" u="sng" kern="1200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nonelectrolyte</a:t>
            </a:r>
            <a:r>
              <a:rPr lang="en-US" sz="3200" b="1" u="sng" kern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 is: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786682" y="3900054"/>
            <a:ext cx="785769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en-US" sz="2400" b="1" kern="1200" dirty="0">
                <a:solidFill>
                  <a:srgbClr val="3366FF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3200" b="1" kern="1200" dirty="0">
                <a:solidFill>
                  <a:srgbClr val="006600"/>
                </a:solidFill>
                <a:latin typeface="Comic Sans MS" pitchFamily="66" charset="0"/>
                <a:ea typeface="+mn-ea"/>
                <a:cs typeface="+mn-cs"/>
              </a:rPr>
              <a:t>A substance whose aqueous solution does not conduct an electric current.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3200" dirty="0">
                <a:solidFill>
                  <a:srgbClr val="006600"/>
                </a:solidFill>
              </a:rPr>
              <a:t>Definition of Electrolytes and </a:t>
            </a:r>
            <a:r>
              <a:rPr lang="en-US" sz="3200" dirty="0" err="1">
                <a:solidFill>
                  <a:srgbClr val="006600"/>
                </a:solidFill>
              </a:rPr>
              <a:t>Nonelectrolytes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81000" y="3814763"/>
            <a:ext cx="85507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The ammeter measures the flow of electrons (current)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through the circuit.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33400" y="4572000"/>
            <a:ext cx="82083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Blip>
                <a:blip r:embed="rId3"/>
              </a:buBlip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If the ammeter measures a current, and the bulb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  glows, then the solution conducts.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b="1" kern="1200" dirty="0">
              <a:solidFill>
                <a:srgbClr val="333333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33400" y="5410200"/>
            <a:ext cx="84039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Blip>
                <a:blip r:embed="rId3"/>
              </a:buBlip>
            </a:pPr>
            <a:r>
              <a:rPr lang="en-US" sz="2400" b="1" kern="1200" dirty="0">
                <a:solidFill>
                  <a:srgbClr val="3366FF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If the ammeter fails to measure a current, and the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2400" b="1" kern="1200" dirty="0">
                <a:solidFill>
                  <a:srgbClr val="333333"/>
                </a:solidFill>
                <a:latin typeface="Comic Sans MS" pitchFamily="66" charset="0"/>
                <a:ea typeface="+mn-ea"/>
                <a:cs typeface="+mn-cs"/>
              </a:rPr>
              <a:t>   bulb does not glow, the solution is non-conducting.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>
          <a:xfrm>
            <a:off x="671946" y="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333333"/>
                </a:solidFill>
              </a:rPr>
              <a:t>Electrolytes vs. </a:t>
            </a:r>
            <a:r>
              <a:rPr lang="en-US" dirty="0" err="1">
                <a:solidFill>
                  <a:srgbClr val="333333"/>
                </a:solidFill>
              </a:rPr>
              <a:t>Nonelectrolytes</a:t>
            </a:r>
            <a:endParaRPr lang="en-US" dirty="0">
              <a:solidFill>
                <a:srgbClr val="333333"/>
              </a:solidFill>
            </a:endParaRPr>
          </a:p>
        </p:txBody>
      </p:sp>
      <p:pic>
        <p:nvPicPr>
          <p:cNvPr id="11270" name="Picture 6" descr="battery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752600" y="990600"/>
            <a:ext cx="5638800" cy="27670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68" grpId="0" autoUpdateAnimBg="0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1954</Words>
  <Application>Microsoft Office PowerPoint</Application>
  <PresentationFormat>Екран (4:3)</PresentationFormat>
  <Paragraphs>349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слайдів</vt:lpstr>
      </vt:variant>
      <vt:variant>
        <vt:i4>17</vt:i4>
      </vt:variant>
    </vt:vector>
  </HeadingPairs>
  <TitlesOfParts>
    <vt:vector size="20" baseType="lpstr">
      <vt:lpstr>chemistry</vt:lpstr>
      <vt:lpstr>1_Default Design</vt:lpstr>
      <vt:lpstr>1_chemistry</vt:lpstr>
      <vt:lpstr>So l ut i ons</vt:lpstr>
      <vt:lpstr>Solute</vt:lpstr>
      <vt:lpstr>“Like Dissolves Like”</vt:lpstr>
      <vt:lpstr>Solubility Trends</vt:lpstr>
      <vt:lpstr>Therefore…</vt:lpstr>
      <vt:lpstr>Solubility Chart</vt:lpstr>
      <vt:lpstr>Saturation of Solutions</vt:lpstr>
      <vt:lpstr>Definition of Electrolytes and Nonelectrolytes</vt:lpstr>
      <vt:lpstr>Electrolytes vs. Nonelectrolytes</vt:lpstr>
      <vt:lpstr>Try to classify the following substances as electrolytes or nonelectrolytes…</vt:lpstr>
      <vt:lpstr>Answers to Electrolytes</vt:lpstr>
      <vt:lpstr>Ionic Compounds “Dissociate”</vt:lpstr>
      <vt:lpstr> Ions tend to stay in solution where they can conduct a current rather than re-forming a  solid. </vt:lpstr>
      <vt:lpstr> Some covalent compounds IONIZE in solution </vt:lpstr>
      <vt:lpstr> Strong acids such as HCl are completely ionized in solution.  </vt:lpstr>
      <vt:lpstr>Weak acids such as lactic  acid usually ionize less than  5% of the time.  </vt:lpstr>
      <vt:lpstr> Because of the carboxyl group, organic acids are sometimes called “carboxylic acids”. 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85</cp:revision>
  <dcterms:created xsi:type="dcterms:W3CDTF">2006-05-19T19:11:08Z</dcterms:created>
  <dcterms:modified xsi:type="dcterms:W3CDTF">2015-09-02T10:07:18Z</dcterms:modified>
</cp:coreProperties>
</file>